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142CA-FF63-4424-B75F-E37E0552BE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04A19689-9287-4ACF-B980-FBA92556602F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A large K (&gt;1) indicates products are favored.</a:t>
          </a: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CCBD55D7-B041-4205-B535-B034C64E3FDE}" type="parTrans" cxnId="{0BC250CE-4572-46FB-99CC-18664EDD8096}">
      <dgm:prSet/>
      <dgm:spPr/>
      <dgm:t>
        <a:bodyPr/>
        <a:lstStyle/>
        <a:p>
          <a:endParaRPr lang="ru-KZ"/>
        </a:p>
      </dgm:t>
    </dgm:pt>
    <dgm:pt modelId="{3CF5EF01-2A65-415D-9DDF-C4159F2F449B}" type="sibTrans" cxnId="{0BC250CE-4572-46FB-99CC-18664EDD8096}">
      <dgm:prSet/>
      <dgm:spPr/>
      <dgm:t>
        <a:bodyPr/>
        <a:lstStyle/>
        <a:p>
          <a:endParaRPr lang="ru-KZ"/>
        </a:p>
      </dgm:t>
    </dgm:pt>
    <dgm:pt modelId="{BF5D519A-C7F7-4FE0-983F-2315565CC885}">
      <dgm:prSet phldrT="[Текст]"/>
      <dgm:spPr/>
      <dgm:t>
        <a:bodyPr/>
        <a:lstStyle/>
        <a:p>
          <a:r>
            <a:rPr lang="en-US"/>
            <a:t>A small K (&lt;1) means reactants are favored.</a:t>
          </a:r>
          <a:br>
            <a:rPr lang="en-US"/>
          </a:br>
          <a:endParaRPr lang="ru-KZ" dirty="0"/>
        </a:p>
      </dgm:t>
    </dgm:pt>
    <dgm:pt modelId="{3994FCC1-9856-472B-B368-FCCD5260E5FF}" type="parTrans" cxnId="{8002B699-7E0A-4097-8E7D-E12CC8B87C2A}">
      <dgm:prSet/>
      <dgm:spPr/>
      <dgm:t>
        <a:bodyPr/>
        <a:lstStyle/>
        <a:p>
          <a:endParaRPr lang="ru-KZ"/>
        </a:p>
      </dgm:t>
    </dgm:pt>
    <dgm:pt modelId="{6CBAF158-D229-4481-851F-7D1685F5C011}" type="sibTrans" cxnId="{8002B699-7E0A-4097-8E7D-E12CC8B87C2A}">
      <dgm:prSet/>
      <dgm:spPr/>
      <dgm:t>
        <a:bodyPr/>
        <a:lstStyle/>
        <a:p>
          <a:endParaRPr lang="ru-KZ"/>
        </a:p>
      </dgm:t>
    </dgm:pt>
    <dgm:pt modelId="{90818E54-6324-4EBE-B915-4833D6B25534}" type="pres">
      <dgm:prSet presAssocID="{A12142CA-FF63-4424-B75F-E37E0552BE65}" presName="diagram" presStyleCnt="0">
        <dgm:presLayoutVars>
          <dgm:dir/>
          <dgm:resizeHandles val="exact"/>
        </dgm:presLayoutVars>
      </dgm:prSet>
      <dgm:spPr/>
    </dgm:pt>
    <dgm:pt modelId="{E2A4E433-666D-495E-8EB6-5CE77EFE7F86}" type="pres">
      <dgm:prSet presAssocID="{04A19689-9287-4ACF-B980-FBA92556602F}" presName="node" presStyleLbl="node1" presStyleIdx="0" presStyleCnt="2">
        <dgm:presLayoutVars>
          <dgm:bulletEnabled val="1"/>
        </dgm:presLayoutVars>
      </dgm:prSet>
      <dgm:spPr/>
    </dgm:pt>
    <dgm:pt modelId="{11F0AE2A-F2F7-403D-990E-6EF6677E672D}" type="pres">
      <dgm:prSet presAssocID="{3CF5EF01-2A65-415D-9DDF-C4159F2F449B}" presName="sibTrans" presStyleCnt="0"/>
      <dgm:spPr/>
    </dgm:pt>
    <dgm:pt modelId="{227AA84D-D23F-4657-8815-6D8045658986}" type="pres">
      <dgm:prSet presAssocID="{BF5D519A-C7F7-4FE0-983F-2315565CC885}" presName="node" presStyleLbl="node1" presStyleIdx="1" presStyleCnt="2">
        <dgm:presLayoutVars>
          <dgm:bulletEnabled val="1"/>
        </dgm:presLayoutVars>
      </dgm:prSet>
      <dgm:spPr/>
    </dgm:pt>
  </dgm:ptLst>
  <dgm:cxnLst>
    <dgm:cxn modelId="{8331E432-8690-4468-8233-3F1DD283837B}" type="presOf" srcId="{BF5D519A-C7F7-4FE0-983F-2315565CC885}" destId="{227AA84D-D23F-4657-8815-6D8045658986}" srcOrd="0" destOrd="0" presId="urn:microsoft.com/office/officeart/2005/8/layout/default"/>
    <dgm:cxn modelId="{8865AD4D-55CA-4249-AD6C-72E53ABD5D43}" type="presOf" srcId="{04A19689-9287-4ACF-B980-FBA92556602F}" destId="{E2A4E433-666D-495E-8EB6-5CE77EFE7F86}" srcOrd="0" destOrd="0" presId="urn:microsoft.com/office/officeart/2005/8/layout/default"/>
    <dgm:cxn modelId="{8002B699-7E0A-4097-8E7D-E12CC8B87C2A}" srcId="{A12142CA-FF63-4424-B75F-E37E0552BE65}" destId="{BF5D519A-C7F7-4FE0-983F-2315565CC885}" srcOrd="1" destOrd="0" parTransId="{3994FCC1-9856-472B-B368-FCCD5260E5FF}" sibTransId="{6CBAF158-D229-4481-851F-7D1685F5C011}"/>
    <dgm:cxn modelId="{9B1785AA-7FB0-447C-894D-569C5B80F224}" type="presOf" srcId="{A12142CA-FF63-4424-B75F-E37E0552BE65}" destId="{90818E54-6324-4EBE-B915-4833D6B25534}" srcOrd="0" destOrd="0" presId="urn:microsoft.com/office/officeart/2005/8/layout/default"/>
    <dgm:cxn modelId="{0BC250CE-4572-46FB-99CC-18664EDD8096}" srcId="{A12142CA-FF63-4424-B75F-E37E0552BE65}" destId="{04A19689-9287-4ACF-B980-FBA92556602F}" srcOrd="0" destOrd="0" parTransId="{CCBD55D7-B041-4205-B535-B034C64E3FDE}" sibTransId="{3CF5EF01-2A65-415D-9DDF-C4159F2F449B}"/>
    <dgm:cxn modelId="{FDDE10A6-6C8F-4BFA-BCCE-26168BD11C75}" type="presParOf" srcId="{90818E54-6324-4EBE-B915-4833D6B25534}" destId="{E2A4E433-666D-495E-8EB6-5CE77EFE7F86}" srcOrd="0" destOrd="0" presId="urn:microsoft.com/office/officeart/2005/8/layout/default"/>
    <dgm:cxn modelId="{5FCDF010-5AA3-44A3-99C9-90CC739831BE}" type="presParOf" srcId="{90818E54-6324-4EBE-B915-4833D6B25534}" destId="{11F0AE2A-F2F7-403D-990E-6EF6677E672D}" srcOrd="1" destOrd="0" presId="urn:microsoft.com/office/officeart/2005/8/layout/default"/>
    <dgm:cxn modelId="{5B201FBA-4F96-4825-9194-E8B3A9A00292}" type="presParOf" srcId="{90818E54-6324-4EBE-B915-4833D6B25534}" destId="{227AA84D-D23F-4657-8815-6D804565898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4A452-44B3-42F9-9E89-825325875EE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EEC96F3B-F307-4319-8C2B-5B8A439F5F0B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If </a:t>
          </a:r>
          <a:r>
            <a:rPr lang="el-GR" dirty="0"/>
            <a:t>Δ</a:t>
          </a:r>
          <a:r>
            <a:rPr lang="en-US" dirty="0"/>
            <a:t>H° &gt; 0 (endothermic), K increases with temperature.</a:t>
          </a: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dirty="0"/>
        </a:p>
      </dgm:t>
    </dgm:pt>
    <dgm:pt modelId="{F637979D-8395-4006-B67A-8651280C40FB}" type="parTrans" cxnId="{8FFBCF99-0A03-4694-89A7-CB0897EB3B25}">
      <dgm:prSet/>
      <dgm:spPr/>
      <dgm:t>
        <a:bodyPr/>
        <a:lstStyle/>
        <a:p>
          <a:endParaRPr lang="ru-KZ"/>
        </a:p>
      </dgm:t>
    </dgm:pt>
    <dgm:pt modelId="{8FD0F6E4-6E0C-4B7B-A6C5-C8880CBC2BE2}" type="sibTrans" cxnId="{8FFBCF99-0A03-4694-89A7-CB0897EB3B25}">
      <dgm:prSet/>
      <dgm:spPr/>
      <dgm:t>
        <a:bodyPr/>
        <a:lstStyle/>
        <a:p>
          <a:endParaRPr lang="ru-KZ"/>
        </a:p>
      </dgm:t>
    </dgm:pt>
    <dgm:pt modelId="{B12CA504-861C-48C2-AF46-2F6B9A516EBD}">
      <dgm:prSet phldrT="[Текст]"/>
      <dgm:spPr/>
      <dgm:t>
        <a:bodyPr/>
        <a:lstStyle/>
        <a:p>
          <a:r>
            <a:rPr lang="en-US" dirty="0"/>
            <a:t>If </a:t>
          </a:r>
          <a:r>
            <a:rPr lang="el-GR" dirty="0"/>
            <a:t>Δ</a:t>
          </a:r>
          <a:r>
            <a:rPr lang="en-US" dirty="0"/>
            <a:t>H° &lt; 0 (exothermic), K decreases with temperature.</a:t>
          </a:r>
          <a:endParaRPr lang="ru-KZ" dirty="0"/>
        </a:p>
      </dgm:t>
    </dgm:pt>
    <dgm:pt modelId="{94F8E426-983A-4C04-9833-403380A7CEF9}" type="parTrans" cxnId="{A81940DB-DE07-47BD-B1A5-160BF29DFEE1}">
      <dgm:prSet/>
      <dgm:spPr/>
      <dgm:t>
        <a:bodyPr/>
        <a:lstStyle/>
        <a:p>
          <a:endParaRPr lang="ru-KZ"/>
        </a:p>
      </dgm:t>
    </dgm:pt>
    <dgm:pt modelId="{BB107277-0A14-4405-9B11-EDFFA7EF8687}" type="sibTrans" cxnId="{A81940DB-DE07-47BD-B1A5-160BF29DFEE1}">
      <dgm:prSet/>
      <dgm:spPr/>
      <dgm:t>
        <a:bodyPr/>
        <a:lstStyle/>
        <a:p>
          <a:endParaRPr lang="ru-KZ"/>
        </a:p>
      </dgm:t>
    </dgm:pt>
    <dgm:pt modelId="{A4950BA8-CE9B-4EB6-B61F-382695E56252}" type="pres">
      <dgm:prSet presAssocID="{DAE4A452-44B3-42F9-9E89-825325875EE1}" presName="diagram" presStyleCnt="0">
        <dgm:presLayoutVars>
          <dgm:dir/>
          <dgm:resizeHandles val="exact"/>
        </dgm:presLayoutVars>
      </dgm:prSet>
      <dgm:spPr/>
    </dgm:pt>
    <dgm:pt modelId="{5B56577D-A9C4-48C1-A991-930123D75826}" type="pres">
      <dgm:prSet presAssocID="{EEC96F3B-F307-4319-8C2B-5B8A439F5F0B}" presName="node" presStyleLbl="node1" presStyleIdx="0" presStyleCnt="2">
        <dgm:presLayoutVars>
          <dgm:bulletEnabled val="1"/>
        </dgm:presLayoutVars>
      </dgm:prSet>
      <dgm:spPr/>
    </dgm:pt>
    <dgm:pt modelId="{F50CC92A-A8D6-48F0-9560-34EFC16CB1EC}" type="pres">
      <dgm:prSet presAssocID="{8FD0F6E4-6E0C-4B7B-A6C5-C8880CBC2BE2}" presName="sibTrans" presStyleCnt="0"/>
      <dgm:spPr/>
    </dgm:pt>
    <dgm:pt modelId="{C1757BC5-8F95-4015-88D3-2E9407B4EF9B}" type="pres">
      <dgm:prSet presAssocID="{B12CA504-861C-48C2-AF46-2F6B9A516EBD}" presName="node" presStyleLbl="node1" presStyleIdx="1" presStyleCnt="2">
        <dgm:presLayoutVars>
          <dgm:bulletEnabled val="1"/>
        </dgm:presLayoutVars>
      </dgm:prSet>
      <dgm:spPr/>
    </dgm:pt>
  </dgm:ptLst>
  <dgm:cxnLst>
    <dgm:cxn modelId="{8F01650B-8904-4069-A26F-4D1C0B4B74D2}" type="presOf" srcId="{B12CA504-861C-48C2-AF46-2F6B9A516EBD}" destId="{C1757BC5-8F95-4015-88D3-2E9407B4EF9B}" srcOrd="0" destOrd="0" presId="urn:microsoft.com/office/officeart/2005/8/layout/default"/>
    <dgm:cxn modelId="{8FFBCF99-0A03-4694-89A7-CB0897EB3B25}" srcId="{DAE4A452-44B3-42F9-9E89-825325875EE1}" destId="{EEC96F3B-F307-4319-8C2B-5B8A439F5F0B}" srcOrd="0" destOrd="0" parTransId="{F637979D-8395-4006-B67A-8651280C40FB}" sibTransId="{8FD0F6E4-6E0C-4B7B-A6C5-C8880CBC2BE2}"/>
    <dgm:cxn modelId="{A81940DB-DE07-47BD-B1A5-160BF29DFEE1}" srcId="{DAE4A452-44B3-42F9-9E89-825325875EE1}" destId="{B12CA504-861C-48C2-AF46-2F6B9A516EBD}" srcOrd="1" destOrd="0" parTransId="{94F8E426-983A-4C04-9833-403380A7CEF9}" sibTransId="{BB107277-0A14-4405-9B11-EDFFA7EF8687}"/>
    <dgm:cxn modelId="{9892D8F1-9F15-49D5-A352-C952C8333BA3}" type="presOf" srcId="{EEC96F3B-F307-4319-8C2B-5B8A439F5F0B}" destId="{5B56577D-A9C4-48C1-A991-930123D75826}" srcOrd="0" destOrd="0" presId="urn:microsoft.com/office/officeart/2005/8/layout/default"/>
    <dgm:cxn modelId="{EBEE27FC-1723-410F-8DC8-59D40C0BCD9C}" type="presOf" srcId="{DAE4A452-44B3-42F9-9E89-825325875EE1}" destId="{A4950BA8-CE9B-4EB6-B61F-382695E56252}" srcOrd="0" destOrd="0" presId="urn:microsoft.com/office/officeart/2005/8/layout/default"/>
    <dgm:cxn modelId="{F9044254-3894-4364-A2CF-7438602074B8}" type="presParOf" srcId="{A4950BA8-CE9B-4EB6-B61F-382695E56252}" destId="{5B56577D-A9C4-48C1-A991-930123D75826}" srcOrd="0" destOrd="0" presId="urn:microsoft.com/office/officeart/2005/8/layout/default"/>
    <dgm:cxn modelId="{B43462CF-68D1-4947-8F18-B523F2F070D4}" type="presParOf" srcId="{A4950BA8-CE9B-4EB6-B61F-382695E56252}" destId="{F50CC92A-A8D6-48F0-9560-34EFC16CB1EC}" srcOrd="1" destOrd="0" presId="urn:microsoft.com/office/officeart/2005/8/layout/default"/>
    <dgm:cxn modelId="{60626B4F-452F-4BA1-8DCB-994D2D4886A5}" type="presParOf" srcId="{A4950BA8-CE9B-4EB6-B61F-382695E56252}" destId="{C1757BC5-8F95-4015-88D3-2E9407B4EF9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4E433-666D-495E-8EB6-5CE77EFE7F86}">
      <dsp:nvSpPr>
        <dsp:cNvPr id="0" name=""/>
        <dsp:cNvSpPr/>
      </dsp:nvSpPr>
      <dsp:spPr>
        <a:xfrm>
          <a:off x="1405036" y="287"/>
          <a:ext cx="3235126" cy="1941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/>
            <a:t>A large K (&gt;1) indicates products are favored.</a:t>
          </a:r>
        </a:p>
        <a:p>
          <a:pPr marL="0"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2800" kern="1200" dirty="0"/>
        </a:p>
      </dsp:txBody>
      <dsp:txXfrm>
        <a:off x="1405036" y="287"/>
        <a:ext cx="3235126" cy="1941075"/>
      </dsp:txXfrm>
    </dsp:sp>
    <dsp:sp modelId="{227AA84D-D23F-4657-8815-6D8045658986}">
      <dsp:nvSpPr>
        <dsp:cNvPr id="0" name=""/>
        <dsp:cNvSpPr/>
      </dsp:nvSpPr>
      <dsp:spPr>
        <a:xfrm>
          <a:off x="1405036" y="2264876"/>
          <a:ext cx="3235126" cy="1941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 small K (&lt;1) means reactants are favored.</a:t>
          </a:r>
          <a:br>
            <a:rPr lang="en-US" sz="2800" kern="1200"/>
          </a:br>
          <a:endParaRPr lang="ru-KZ" sz="2800" kern="1200" dirty="0"/>
        </a:p>
      </dsp:txBody>
      <dsp:txXfrm>
        <a:off x="1405036" y="2264876"/>
        <a:ext cx="3235126" cy="1941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6577D-A9C4-48C1-A991-930123D75826}">
      <dsp:nvSpPr>
        <dsp:cNvPr id="0" name=""/>
        <dsp:cNvSpPr/>
      </dsp:nvSpPr>
      <dsp:spPr>
        <a:xfrm>
          <a:off x="618133" y="555"/>
          <a:ext cx="3301145" cy="198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/>
            <a:t>If </a:t>
          </a:r>
          <a:r>
            <a:rPr lang="el-GR" sz="2400" kern="1200" dirty="0"/>
            <a:t>Δ</a:t>
          </a:r>
          <a:r>
            <a:rPr lang="en-US" sz="2400" kern="1200" dirty="0"/>
            <a:t>H° &gt; 0 (endothermic), K increases with temperature.</a:t>
          </a:r>
        </a:p>
        <a:p>
          <a:pPr marL="0"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2400" kern="1200" dirty="0"/>
        </a:p>
      </dsp:txBody>
      <dsp:txXfrm>
        <a:off x="618133" y="555"/>
        <a:ext cx="3301145" cy="1980687"/>
      </dsp:txXfrm>
    </dsp:sp>
    <dsp:sp modelId="{C1757BC5-8F95-4015-88D3-2E9407B4EF9B}">
      <dsp:nvSpPr>
        <dsp:cNvPr id="0" name=""/>
        <dsp:cNvSpPr/>
      </dsp:nvSpPr>
      <dsp:spPr>
        <a:xfrm>
          <a:off x="618133" y="2311357"/>
          <a:ext cx="3301145" cy="198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</a:t>
          </a:r>
          <a:r>
            <a:rPr lang="el-GR" sz="2400" kern="1200" dirty="0"/>
            <a:t>Δ</a:t>
          </a:r>
          <a:r>
            <a:rPr lang="en-US" sz="2400" kern="1200" dirty="0"/>
            <a:t>H° &lt; 0 (exothermic), K decreases with temperature.</a:t>
          </a:r>
          <a:endParaRPr lang="ru-KZ" sz="2400" kern="1200" dirty="0"/>
        </a:p>
      </dsp:txBody>
      <dsp:txXfrm>
        <a:off x="618133" y="2311357"/>
        <a:ext cx="3301145" cy="1980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Chemical equilibrium. Factors influencing changes in the balance.</a:t>
            </a:r>
            <a:endParaRPr lang="ru-KZ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concept of chemical equilibrium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D0FBD-DBDA-2685-DC72-28D17E246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Chemical equilibrium occurs in a reversible reaction when the rates of the forward and reverse reactions become equal.</a:t>
            </a:r>
            <a:br>
              <a:rPr lang="en-US" dirty="0"/>
            </a:br>
            <a:r>
              <a:rPr lang="en-US" dirty="0"/>
              <a:t>At equilibrium, the concentrations of reactants and products remain constant, although both reactions continue to occur.</a:t>
            </a:r>
          </a:p>
          <a:p>
            <a:endParaRPr lang="en-US" dirty="0"/>
          </a:p>
          <a:p>
            <a:r>
              <a:rPr lang="en-US" dirty="0"/>
              <a:t>In this state, the system reaches dynamic balance</a:t>
            </a:r>
            <a:r>
              <a:rPr lang="en-US" b="1" dirty="0"/>
              <a:t>, </a:t>
            </a:r>
            <a:r>
              <a:rPr lang="en-US" dirty="0"/>
              <a:t>not a static halt — molecules continuously react but with no net change in composition.</a:t>
            </a:r>
          </a:p>
          <a:p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5481C5A-745A-1D21-9224-B830F64632E0}"/>
                  </a:ext>
                </a:extLst>
              </p:cNvPr>
              <p:cNvSpPr/>
              <p:nvPr/>
            </p:nvSpPr>
            <p:spPr>
              <a:xfrm>
                <a:off x="3822970" y="3049621"/>
                <a:ext cx="3706239" cy="37937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5481C5A-745A-1D21-9224-B830F6463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70" y="3049621"/>
                <a:ext cx="3706239" cy="379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Dynamic nature of equilibrium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D43C943-CEE3-E1D9-2035-F2204E2ECB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Equilibrium is </a:t>
                </a:r>
                <a:r>
                  <a:rPr lang="en-US" i="1" dirty="0"/>
                  <a:t>dynamic</a:t>
                </a:r>
                <a:r>
                  <a:rPr lang="en-US" dirty="0"/>
                  <a:t>, meaning the microscopic processes continue.</a:t>
                </a:r>
                <a:br>
                  <a:rPr lang="en-US" dirty="0"/>
                </a:br>
                <a:r>
                  <a:rPr lang="en-US" dirty="0"/>
                  <a:t>Example: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IQ"/>
                        </m:ctrlPr>
                      </m:sSubPr>
                      <m:e>
                        <m:r>
                          <a:rPr lang="ar-IQ" i="1"/>
                          <m:t>𝑁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4</m:t>
                        </m:r>
                      </m:sub>
                    </m:sSub>
                    <m:d>
                      <m:dPr>
                        <m:ctrlPr>
                          <a:rPr lang="ar-IQ" i="1"/>
                        </m:ctrlPr>
                      </m:dPr>
                      <m:e>
                        <m:r>
                          <a:rPr lang="ar-IQ" i="1"/>
                          <m:t>𝑔</m:t>
                        </m:r>
                      </m:e>
                    </m:d>
                    <m:r>
                      <a:rPr lang="ar-IQ"/>
                      <m:t>⇌</m:t>
                    </m:r>
                    <m:r>
                      <a:rPr lang="ar-IQ"/>
                      <m:t>2</m:t>
                    </m:r>
                    <m:r>
                      <a:rPr lang="ar-IQ" i="1"/>
                      <m:t>𝑁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a:rPr lang="ar-IQ" i="1"/>
                          <m:t>𝑂</m:t>
                        </m:r>
                      </m:e>
                      <m:sub>
                        <m:r>
                          <a:rPr lang="ar-IQ"/>
                          <m:t>2</m:t>
                        </m:r>
                      </m:sub>
                    </m:sSub>
                    <m:d>
                      <m:dPr>
                        <m:ctrlPr>
                          <a:rPr lang="ar-IQ" i="1"/>
                        </m:ctrlPr>
                      </m:dPr>
                      <m:e>
                        <m:r>
                          <a:rPr lang="ar-IQ" i="1"/>
                          <m:t>𝑔</m:t>
                        </m:r>
                      </m:e>
                    </m:d>
                  </m:oMath>
                </a14:m>
                <a:endParaRPr lang="ar-IQ" dirty="0"/>
              </a:p>
              <a:p>
                <a:r>
                  <a:rPr lang="en-US" dirty="0"/>
                  <a:t>Color remains constant because the rate of decomposition equals the rate of recombination.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At equilibrium: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IQ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/>
                          <m:t>Rate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1"/>
                          <m:t>forward</m:t>
                        </m:r>
                      </m:sub>
                    </m:sSub>
                    <m:r>
                      <a:rPr lang="ar-IQ"/>
                      <m:t>=</m:t>
                    </m:r>
                    <m:sSub>
                      <m:sSubPr>
                        <m:ctrlPr>
                          <a:rPr lang="ar-IQ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/>
                          <m:t>Rate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/>
                          <m:t>reverse</m:t>
                        </m:r>
                      </m:sub>
                    </m:sSub>
                  </m:oMath>
                </a14:m>
                <a:endParaRPr lang="ar-IQ" b="0" dirty="0"/>
              </a:p>
              <a:p>
                <a:r>
                  <a:rPr lang="en-US" dirty="0"/>
                  <a:t>Understanding this balance allows chemists to manipulate reaction conditions to favor desired outcomes.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D43C943-CEE3-E1D9-2035-F2204E2EC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equilibrium constant (K)</a:t>
            </a:r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5AB2B1-2B68-21E5-6927-BBD8174666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79600"/>
                <a:ext cx="4998720" cy="42773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 general reaction: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equilibrium constant is given by: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ar-IQ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ar-IQ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"/>
                            <m:ctrlPr>
                              <a:rPr lang="ar-IQ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ar-IQ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ar-IQ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IQ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ar-IQ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"/>
                                <m:ctrlPr>
                                  <a:rPr lang="ar-IQ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IQ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sSup>
                                  <m:sSupPr>
                                    <m:ctrlPr>
                                      <a:rPr lang="ar-IQ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ar-IQ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IQ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IQ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"/>
                            <m:ctrlPr>
                              <a:rPr lang="ar-IQ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ar-IQ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ar-IQ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IQ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ar-IQ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"/>
                                <m:ctrlPr>
                                  <a:rPr lang="ar-IQ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IQ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sSup>
                                  <m:sSupPr>
                                    <m:ctrlPr>
                                      <a:rPr lang="ar-IQ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ar-IQ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IQ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IQ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ar-IQ" dirty="0"/>
              </a:p>
              <a:p>
                <a:r>
                  <a:rPr lang="en-US" dirty="0"/>
                  <a:t>Kc depends only on temperature.</a:t>
                </a:r>
              </a:p>
              <a:p>
                <a:r>
                  <a:rPr lang="en-US" dirty="0"/>
                  <a:t>The equilibrium constant provides quantitative insight into how far a reaction proceeds before reaching balance.</a:t>
                </a:r>
              </a:p>
              <a:p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C5AB2B1-2B68-21E5-6927-BBD8174666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79600"/>
                <a:ext cx="4998720" cy="4277360"/>
              </a:xfrm>
              <a:blipFill>
                <a:blip r:embed="rId2"/>
                <a:stretch>
                  <a:fillRect l="-3049" t="-1425" r="-2561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70DE594-6B04-3BC3-2BF8-154532B3A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646842"/>
              </p:ext>
            </p:extLst>
          </p:nvPr>
        </p:nvGraphicFramePr>
        <p:xfrm>
          <a:off x="5709920" y="1879600"/>
          <a:ext cx="604520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Le </a:t>
            </a:r>
            <a:r>
              <a:rPr lang="en-US" b="1" dirty="0" err="1"/>
              <a:t>Châtelier’s</a:t>
            </a:r>
            <a:r>
              <a:rPr lang="en-US" b="1" dirty="0"/>
              <a:t> principle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D2EB7-8390-D13E-2A8B-DB9BA62DE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49499"/>
            <a:ext cx="5451627" cy="36389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1578F-0E6C-05D4-D213-B00D1D07B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sz="1700" dirty="0"/>
              <a:t>Le </a:t>
            </a:r>
            <a:r>
              <a:rPr lang="en-US" sz="1700" dirty="0" err="1"/>
              <a:t>Châtelier’s</a:t>
            </a:r>
            <a:r>
              <a:rPr lang="en-US" sz="1700" dirty="0"/>
              <a:t> Principle states that if a system at equilibrium is disturbed, it will shift in the direction that counteracts the disturbance.</a:t>
            </a:r>
            <a:br>
              <a:rPr lang="en-US" sz="1700" dirty="0"/>
            </a:br>
            <a:r>
              <a:rPr lang="en-US" sz="1700" dirty="0"/>
              <a:t>Possible disturbances include changes in: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dirty="0"/>
              <a:t>Concentration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dirty="0"/>
              <a:t>Temperature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dirty="0"/>
              <a:t>Pressure (for gases)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dirty="0"/>
              <a:t>Volume</a:t>
            </a:r>
          </a:p>
          <a:p>
            <a:r>
              <a:rPr lang="en-US" sz="1700" dirty="0"/>
              <a:t>This principle allows chemists to predict how equilibrium adjusts and to control yields in industrial and laboratory processes.</a:t>
            </a:r>
          </a:p>
          <a:p>
            <a:endParaRPr lang="ru-KZ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Effects of various factors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627F9-7001-8A5C-2FB4-90D35BF4D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Concentration:</a:t>
            </a:r>
          </a:p>
          <a:p>
            <a:r>
              <a:rPr lang="en-US" dirty="0"/>
              <a:t>Adding reactants shifts equilibrium right (toward products).</a:t>
            </a:r>
          </a:p>
          <a:p>
            <a:r>
              <a:rPr lang="en-US" dirty="0"/>
              <a:t>Removing products also shifts equilibrium right.</a:t>
            </a:r>
          </a:p>
          <a:p>
            <a:r>
              <a:rPr lang="en-US" dirty="0"/>
              <a:t>2. Temperature:</a:t>
            </a:r>
          </a:p>
          <a:p>
            <a:r>
              <a:rPr lang="en-US" dirty="0"/>
              <a:t>Endothermic reactions shift right with increased temperature.</a:t>
            </a:r>
          </a:p>
          <a:p>
            <a:r>
              <a:rPr lang="en-US" dirty="0"/>
              <a:t>Exothermic reactions shift left when heated.</a:t>
            </a:r>
          </a:p>
          <a:p>
            <a:r>
              <a:rPr lang="en-US" dirty="0"/>
              <a:t>3. Pressure/Volume:</a:t>
            </a:r>
          </a:p>
          <a:p>
            <a:r>
              <a:rPr lang="en-US" dirty="0"/>
              <a:t>Increasing pressure shifts equilibrium toward the side with fewer gas molecules.</a:t>
            </a:r>
          </a:p>
          <a:p>
            <a:r>
              <a:rPr lang="en-US" dirty="0"/>
              <a:t>4. Catalysts:</a:t>
            </a:r>
          </a:p>
          <a:p>
            <a:r>
              <a:rPr lang="en-US" dirty="0"/>
              <a:t>Do not change equilibrium position; only affect rate of attainment.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Quantitative expressions and temperature dependence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9C799-573C-83D7-B9A3-CA172F105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4826865" cy="4195143"/>
          </a:xfrm>
        </p:spPr>
        <p:txBody>
          <a:bodyPr>
            <a:normAutofit/>
          </a:bodyPr>
          <a:lstStyle/>
          <a:p>
            <a:r>
              <a:rPr lang="en-US" dirty="0"/>
              <a:t>The Van’t Hoff equation describes the temperature dependence of the equilibrium constant:</a:t>
            </a:r>
          </a:p>
          <a:p>
            <a:endParaRPr lang="en-US" dirty="0"/>
          </a:p>
          <a:p>
            <a:endParaRPr lang="ar-IQ" dirty="0"/>
          </a:p>
          <a:p>
            <a:br>
              <a:rPr lang="en-US" dirty="0"/>
            </a:br>
            <a:r>
              <a:rPr lang="en-US" dirty="0"/>
              <a:t>This relationship helps predict how equilibrium shifts with thermal changes and is essential in thermodynamic and kinetic control of reactions.</a:t>
            </a:r>
          </a:p>
          <a:p>
            <a:endParaRPr lang="ru-K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07F3894-831D-2B7F-B028-274BB5C2A0A9}"/>
                  </a:ext>
                </a:extLst>
              </p:cNvPr>
              <p:cNvSpPr/>
              <p:nvPr/>
            </p:nvSpPr>
            <p:spPr>
              <a:xfrm>
                <a:off x="1293779" y="3137170"/>
                <a:ext cx="3657600" cy="5836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IQ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IQ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ar-IQ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IQ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ar-IQ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ar-IQ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ar-IQ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IQ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l-GR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ar-IQ" i="1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ar-IQ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IQ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ar-IQ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KZ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07F3894-831D-2B7F-B028-274BB5C2A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79" y="3137170"/>
                <a:ext cx="3657600" cy="5836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0D56AA6-98E9-ACBC-D221-8D947CA46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937099"/>
              </p:ext>
            </p:extLst>
          </p:nvPr>
        </p:nvGraphicFramePr>
        <p:xfrm>
          <a:off x="6096000" y="1845733"/>
          <a:ext cx="4537413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Applications</a:t>
            </a:r>
            <a:endParaRPr lang="ru-KZ" dirty="0"/>
          </a:p>
        </p:txBody>
      </p:sp>
      <p:pic>
        <p:nvPicPr>
          <p:cNvPr id="1026" name="Picture 2" descr="Kinetic Theory Applications">
            <a:extLst>
              <a:ext uri="{FF2B5EF4-FFF2-40B4-BE49-F238E27FC236}">
                <a16:creationId xmlns:a16="http://schemas.microsoft.com/office/drawing/2014/main" id="{5DF13691-7F20-F003-0078-82AE5D3EA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2108916"/>
            <a:ext cx="4355432" cy="279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54A086-23EB-2D19-3E4C-7FE016A1A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4080" y="1845734"/>
                <a:ext cx="5181600" cy="3975946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Haber Process: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r-IQ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IQ">
                        <a:latin typeface="Cambria Math" panose="02040503050406030204" pitchFamily="18" charset="0"/>
                      </a:rPr>
                      <m:t>+</m:t>
                    </m:r>
                    <m:r>
                      <a:rPr lang="ar-IQ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IQ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IQ">
                        <a:latin typeface="Cambria Math" panose="02040503050406030204" pitchFamily="18" charset="0"/>
                      </a:rPr>
                      <m:t>⇌</m:t>
                    </m:r>
                    <m:r>
                      <a:rPr lang="ar-IQ">
                        <a:latin typeface="Cambria Math" panose="02040503050406030204" pitchFamily="18" charset="0"/>
                      </a:rPr>
                      <m:t>2</m:t>
                    </m:r>
                    <m:r>
                      <a:rPr lang="ar-IQ" i="1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IQ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ar-IQ" dirty="0"/>
              </a:p>
              <a:p>
                <a:r>
                  <a:rPr lang="en-US" dirty="0"/>
                  <a:t>High pressure and moderate temperature favor ammonia formation.</a:t>
                </a:r>
              </a:p>
              <a:p>
                <a:r>
                  <a:rPr lang="en-US" u="sng" dirty="0"/>
                  <a:t>Carbonate System in Blood: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ar-IQ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IQ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IQ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IQ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ar-IQ">
                        <a:latin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IQ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IQ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ar-IQ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ar-IQ">
                        <a:latin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ar-IQ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ar-IQ">
                        <a:latin typeface="Cambria Math" panose="02040503050406030204" pitchFamily="18" charset="0"/>
                      </a:rPr>
                      <m:t>+</m:t>
                    </m:r>
                    <m:r>
                      <a:rPr lang="ar-IQ" i="1">
                        <a:latin typeface="Cambria Math" panose="02040503050406030204" pitchFamily="18" charset="0"/>
                      </a:rPr>
                      <m:t>𝐻𝐶</m:t>
                    </m:r>
                    <m:sSubSup>
                      <m:sSubSupPr>
                        <m:ctrlPr>
                          <a:rPr lang="ar-IQ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IQ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ar-IQ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ar-IQ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ar-IQ" dirty="0"/>
              </a:p>
              <a:p>
                <a:r>
                  <a:rPr lang="en-US" dirty="0"/>
                  <a:t>Maintains physiological pH balance.</a:t>
                </a:r>
              </a:p>
              <a:p>
                <a:br>
                  <a:rPr lang="en-US" dirty="0"/>
                </a:br>
                <a:endParaRPr lang="ru-KZ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654A086-23EB-2D19-3E4C-7FE016A1A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4080" y="1845734"/>
                <a:ext cx="5181600" cy="3975946"/>
              </a:xfrm>
              <a:blipFill>
                <a:blip r:embed="rId3"/>
                <a:stretch>
                  <a:fillRect l="-2941" t="-168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61E16-E8CB-AAB9-3363-CB3D188A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Summary</a:t>
            </a:r>
            <a:endParaRPr lang="ru-KZ" sz="36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195BD-28BF-4A19-9A5E-7AA1AF793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Chemical equilibrium is a dynamic and controllable state governed by thermodynamic and kinetic factors.</a:t>
            </a:r>
            <a:br>
              <a:rPr lang="en-US" dirty="0"/>
            </a:br>
            <a:r>
              <a:rPr lang="en-US" dirty="0"/>
              <a:t>By understanding equilibrium constants and Le </a:t>
            </a:r>
            <a:r>
              <a:rPr lang="en-US" dirty="0" err="1"/>
              <a:t>Châtelier’s</a:t>
            </a:r>
            <a:r>
              <a:rPr lang="en-US" dirty="0"/>
              <a:t> Principle, scientists can predict, manipulate, and optimize chemical processes in both industry and biology.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207037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538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Cambria Math</vt:lpstr>
      <vt:lpstr>Wingdings</vt:lpstr>
      <vt:lpstr>Тема Office</vt:lpstr>
      <vt:lpstr>Ретро</vt:lpstr>
      <vt:lpstr>Chemical equilibrium. Factors influencing changes in the balance.</vt:lpstr>
      <vt:lpstr>The concept of chemical equilibrium</vt:lpstr>
      <vt:lpstr>Dynamic nature of equilibrium</vt:lpstr>
      <vt:lpstr>The equilibrium constant (K)</vt:lpstr>
      <vt:lpstr>Le Châtelier’s principle</vt:lpstr>
      <vt:lpstr>Effects of various factors</vt:lpstr>
      <vt:lpstr>Quantitative expressions and temperature dependence</vt:lpstr>
      <vt:lpstr>Applications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5</cp:revision>
  <dcterms:created xsi:type="dcterms:W3CDTF">2025-11-04T13:13:58Z</dcterms:created>
  <dcterms:modified xsi:type="dcterms:W3CDTF">2025-11-05T11:44:41Z</dcterms:modified>
</cp:coreProperties>
</file>